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89" r:id="rId2"/>
    <p:sldId id="283" r:id="rId3"/>
    <p:sldId id="295" r:id="rId4"/>
    <p:sldId id="292" r:id="rId5"/>
    <p:sldId id="297" r:id="rId6"/>
    <p:sldId id="293" r:id="rId7"/>
    <p:sldId id="294" r:id="rId8"/>
    <p:sldId id="291" r:id="rId9"/>
    <p:sldId id="286" r:id="rId10"/>
    <p:sldId id="299" r:id="rId11"/>
    <p:sldId id="288" r:id="rId12"/>
  </p:sldIdLst>
  <p:sldSz cx="9144000" cy="5143500" type="screen16x9"/>
  <p:notesSz cx="6858000" cy="9144000"/>
  <p:defaultTextStyle>
    <a:defPPr marL="0" marR="0" indent="0" algn="l" defTabSz="408162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804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368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32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Raleway Light"/>
      </a:defRPr>
    </a:lvl1pPr>
    <a:lvl2pPr marL="0" marR="0" indent="102040" algn="ctr" defTabSz="368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32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Raleway Light"/>
      </a:defRPr>
    </a:lvl2pPr>
    <a:lvl3pPr marL="0" marR="0" indent="204081" algn="ctr" defTabSz="368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32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Raleway Light"/>
      </a:defRPr>
    </a:lvl3pPr>
    <a:lvl4pPr marL="0" marR="0" indent="306121" algn="ctr" defTabSz="368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32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Raleway Light"/>
      </a:defRPr>
    </a:lvl4pPr>
    <a:lvl5pPr marL="0" marR="0" indent="408162" algn="ctr" defTabSz="368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32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Raleway Light"/>
      </a:defRPr>
    </a:lvl5pPr>
    <a:lvl6pPr marL="0" marR="0" indent="510202" algn="ctr" defTabSz="368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32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Raleway Light"/>
      </a:defRPr>
    </a:lvl6pPr>
    <a:lvl7pPr marL="0" marR="0" indent="612243" algn="ctr" defTabSz="368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32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Raleway Light"/>
      </a:defRPr>
    </a:lvl7pPr>
    <a:lvl8pPr marL="0" marR="0" indent="714283" algn="ctr" defTabSz="368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32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Raleway Light"/>
      </a:defRPr>
    </a:lvl8pPr>
    <a:lvl9pPr marL="0" marR="0" indent="816324" algn="ctr" defTabSz="368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32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Raleway Light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989A"/>
    <a:srgbClr val="E8A4A0"/>
    <a:srgbClr val="E15F36"/>
    <a:srgbClr val="8C8D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Raleway"/>
          <a:ea typeface="Raleway"/>
          <a:cs typeface="Raleway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Raleway"/>
          <a:ea typeface="Raleway"/>
          <a:cs typeface="Raleway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Raleway"/>
          <a:ea typeface="Raleway"/>
          <a:cs typeface="Raleway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Raleway"/>
          <a:ea typeface="Raleway"/>
          <a:cs typeface="Raleway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Raleway"/>
          <a:ea typeface="Raleway"/>
          <a:cs typeface="Raleway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Raleway"/>
          <a:ea typeface="Raleway"/>
          <a:cs typeface="Raleway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Raleway"/>
          <a:ea typeface="Raleway"/>
          <a:cs typeface="Raleway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Raleway"/>
          <a:ea typeface="Raleway"/>
          <a:cs typeface="Raleway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Raleway"/>
          <a:ea typeface="Raleway"/>
          <a:cs typeface="Raleway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Raleway"/>
          <a:ea typeface="Raleway"/>
          <a:cs typeface="Raleway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Raleway"/>
          <a:ea typeface="Raleway"/>
          <a:cs typeface="Raleway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Raleway"/>
          <a:ea typeface="Raleway"/>
          <a:cs typeface="Raleway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Raleway"/>
          <a:ea typeface="Raleway"/>
          <a:cs typeface="Raleway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Raleway"/>
          <a:ea typeface="Raleway"/>
          <a:cs typeface="Raleway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Raleway"/>
          <a:ea typeface="Raleway"/>
          <a:cs typeface="Raleway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Raleway"/>
          <a:ea typeface="Raleway"/>
          <a:cs typeface="Raleway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38"/>
    <p:restoredTop sz="94466"/>
  </p:normalViewPr>
  <p:slideViewPr>
    <p:cSldViewPr snapToGrid="0" snapToObjects="1">
      <p:cViewPr>
        <p:scale>
          <a:sx n="90" d="100"/>
          <a:sy n="90" d="100"/>
        </p:scale>
        <p:origin x="152" y="4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3" name="Shape 257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74" name="Shape 257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416859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204081" latinLnBrk="0">
      <a:lnSpc>
        <a:spcPct val="117999"/>
      </a:lnSpc>
      <a:defRPr sz="982">
        <a:latin typeface="Raleway"/>
        <a:ea typeface="Raleway"/>
        <a:cs typeface="Raleway"/>
        <a:sym typeface="Raleway"/>
      </a:defRPr>
    </a:lvl1pPr>
    <a:lvl2pPr indent="102040" defTabSz="204081" latinLnBrk="0">
      <a:lnSpc>
        <a:spcPct val="117999"/>
      </a:lnSpc>
      <a:defRPr sz="982">
        <a:latin typeface="Raleway"/>
        <a:ea typeface="Raleway"/>
        <a:cs typeface="Raleway"/>
        <a:sym typeface="Raleway"/>
      </a:defRPr>
    </a:lvl2pPr>
    <a:lvl3pPr indent="204081" defTabSz="204081" latinLnBrk="0">
      <a:lnSpc>
        <a:spcPct val="117999"/>
      </a:lnSpc>
      <a:defRPr sz="982">
        <a:latin typeface="Raleway"/>
        <a:ea typeface="Raleway"/>
        <a:cs typeface="Raleway"/>
        <a:sym typeface="Raleway"/>
      </a:defRPr>
    </a:lvl3pPr>
    <a:lvl4pPr indent="306121" defTabSz="204081" latinLnBrk="0">
      <a:lnSpc>
        <a:spcPct val="117999"/>
      </a:lnSpc>
      <a:defRPr sz="982">
        <a:latin typeface="Raleway"/>
        <a:ea typeface="Raleway"/>
        <a:cs typeface="Raleway"/>
        <a:sym typeface="Raleway"/>
      </a:defRPr>
    </a:lvl4pPr>
    <a:lvl5pPr indent="408162" defTabSz="204081" latinLnBrk="0">
      <a:lnSpc>
        <a:spcPct val="117999"/>
      </a:lnSpc>
      <a:defRPr sz="982">
        <a:latin typeface="Raleway"/>
        <a:ea typeface="Raleway"/>
        <a:cs typeface="Raleway"/>
        <a:sym typeface="Raleway"/>
      </a:defRPr>
    </a:lvl5pPr>
    <a:lvl6pPr indent="510202" defTabSz="204081" latinLnBrk="0">
      <a:lnSpc>
        <a:spcPct val="117999"/>
      </a:lnSpc>
      <a:defRPr sz="982">
        <a:latin typeface="Raleway"/>
        <a:ea typeface="Raleway"/>
        <a:cs typeface="Raleway"/>
        <a:sym typeface="Raleway"/>
      </a:defRPr>
    </a:lvl6pPr>
    <a:lvl7pPr indent="612243" defTabSz="204081" latinLnBrk="0">
      <a:lnSpc>
        <a:spcPct val="117999"/>
      </a:lnSpc>
      <a:defRPr sz="982">
        <a:latin typeface="Raleway"/>
        <a:ea typeface="Raleway"/>
        <a:cs typeface="Raleway"/>
        <a:sym typeface="Raleway"/>
      </a:defRPr>
    </a:lvl7pPr>
    <a:lvl8pPr indent="714283" defTabSz="204081" latinLnBrk="0">
      <a:lnSpc>
        <a:spcPct val="117999"/>
      </a:lnSpc>
      <a:defRPr sz="982">
        <a:latin typeface="Raleway"/>
        <a:ea typeface="Raleway"/>
        <a:cs typeface="Raleway"/>
        <a:sym typeface="Raleway"/>
      </a:defRPr>
    </a:lvl8pPr>
    <a:lvl9pPr indent="816324" defTabSz="204081" latinLnBrk="0">
      <a:lnSpc>
        <a:spcPct val="117999"/>
      </a:lnSpc>
      <a:defRPr sz="982">
        <a:latin typeface="Raleway"/>
        <a:ea typeface="Raleway"/>
        <a:cs typeface="Raleway"/>
        <a:sym typeface="Raleway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tif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tif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tif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tif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tif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tif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tif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bout slid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/>
          <a:srcRect t="4292" b="3712"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11" name="Title Text"/>
          <p:cNvSpPr>
            <a:spLocks noGrp="1"/>
          </p:cNvSpPr>
          <p:nvPr>
            <p:ph type="title" hasCustomPrompt="1"/>
          </p:nvPr>
        </p:nvSpPr>
        <p:spPr>
          <a:xfrm>
            <a:off x="534592" y="3576905"/>
            <a:ext cx="4741347" cy="491624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aleway"/>
              </a:defRPr>
            </a:lvl1pPr>
          </a:lstStyle>
          <a:p>
            <a:r>
              <a:rPr dirty="0"/>
              <a:t>Title Tex</a:t>
            </a:r>
            <a:r>
              <a:rPr lang="en-US" dirty="0"/>
              <a:t>to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0480851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out slid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/>
          <a:srcRect l="41001" b="42622"/>
          <a:stretch/>
        </p:blipFill>
        <p:spPr>
          <a:xfrm>
            <a:off x="0" y="2626468"/>
            <a:ext cx="6147881" cy="2517032"/>
          </a:xfrm>
          <a:prstGeom prst="rect">
            <a:avLst/>
          </a:prstGeom>
        </p:spPr>
      </p:pic>
      <p:sp>
        <p:nvSpPr>
          <p:cNvPr id="55" name="There are many variations of passages of Lorem Ipsum available, but the…"/>
          <p:cNvSpPr>
            <a:spLocks noGrp="1"/>
          </p:cNvSpPr>
          <p:nvPr>
            <p:ph type="body" sz="quarter" idx="16" hasCustomPrompt="1"/>
          </p:nvPr>
        </p:nvSpPr>
        <p:spPr>
          <a:xfrm>
            <a:off x="4653494" y="1903198"/>
            <a:ext cx="3915185" cy="103470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</a:pPr>
            <a:r>
              <a:rPr dirty="0"/>
              <a:t>ised words which don't look even slightly believable. If you are going to use</a:t>
            </a:r>
          </a:p>
          <a:p>
            <a:pPr marL="0" indent="0">
              <a:spcBef>
                <a:spcPts val="0"/>
              </a:spcBef>
              <a:buSzTx/>
              <a:buNone/>
            </a:pPr>
            <a:r>
              <a:rPr dirty="0"/>
              <a:t>a passage of Lorem Ipsum, you need to be sure there isn't any thing embarra</a:t>
            </a:r>
          </a:p>
        </p:txBody>
      </p:sp>
      <p:sp>
        <p:nvSpPr>
          <p:cNvPr id="11" name="Title Text"/>
          <p:cNvSpPr>
            <a:spLocks noGrp="1"/>
          </p:cNvSpPr>
          <p:nvPr>
            <p:ph type="title" hasCustomPrompt="1"/>
          </p:nvPr>
        </p:nvSpPr>
        <p:spPr>
          <a:xfrm>
            <a:off x="448866" y="1240899"/>
            <a:ext cx="2776744" cy="491624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3200" b="1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aleway"/>
              </a:defRPr>
            </a:lvl1pPr>
          </a:lstStyle>
          <a:p>
            <a:r>
              <a:rPr dirty="0"/>
              <a:t>Title Tex</a:t>
            </a:r>
            <a:r>
              <a:rPr lang="en-US" dirty="0"/>
              <a:t>to</a:t>
            </a:r>
            <a:endParaRPr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AA23C2C-E80B-0940-B126-700BF00106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59329" y="155964"/>
            <a:ext cx="1818950" cy="864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B1CF322-03DD-EB46-AF24-ED881723122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804324" y="4392336"/>
            <a:ext cx="107463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435663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bout slid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/>
          <a:srcRect t="33984" r="35552"/>
          <a:stretch/>
        </p:blipFill>
        <p:spPr>
          <a:xfrm>
            <a:off x="2671762" y="2120"/>
            <a:ext cx="6472238" cy="2764236"/>
          </a:xfrm>
          <a:prstGeom prst="rect">
            <a:avLst/>
          </a:prstGeom>
        </p:spPr>
      </p:pic>
      <p:sp>
        <p:nvSpPr>
          <p:cNvPr id="54" name="There are many variations of passages of Lorem Ipsum available, but the…"/>
          <p:cNvSpPr>
            <a:spLocks noGrp="1"/>
          </p:cNvSpPr>
          <p:nvPr>
            <p:ph type="body" sz="quarter" idx="15" hasCustomPrompt="1"/>
          </p:nvPr>
        </p:nvSpPr>
        <p:spPr>
          <a:xfrm>
            <a:off x="4421120" y="1553823"/>
            <a:ext cx="3915185" cy="103470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</a:pPr>
            <a:r>
              <a:rPr dirty="0"/>
              <a:t>ised words which don't look even slightly believable. If you are going to use</a:t>
            </a:r>
          </a:p>
          <a:p>
            <a:pPr marL="0" indent="0">
              <a:spcBef>
                <a:spcPts val="0"/>
              </a:spcBef>
              <a:buSzTx/>
              <a:buNone/>
            </a:pPr>
            <a:r>
              <a:rPr dirty="0"/>
              <a:t>a passage of Lorem Ipsum, you need to be sure there isn't any thing embarra</a:t>
            </a:r>
          </a:p>
        </p:txBody>
      </p:sp>
      <p:sp>
        <p:nvSpPr>
          <p:cNvPr id="11" name="Title Text"/>
          <p:cNvSpPr>
            <a:spLocks noGrp="1"/>
          </p:cNvSpPr>
          <p:nvPr>
            <p:ph type="title" hasCustomPrompt="1"/>
          </p:nvPr>
        </p:nvSpPr>
        <p:spPr>
          <a:xfrm>
            <a:off x="448866" y="1240899"/>
            <a:ext cx="2776744" cy="491624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3200" b="1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aleway"/>
              </a:defRPr>
            </a:lvl1pPr>
          </a:lstStyle>
          <a:p>
            <a:r>
              <a:rPr dirty="0"/>
              <a:t>Title Tex</a:t>
            </a:r>
            <a:r>
              <a:rPr lang="en-US" dirty="0"/>
              <a:t>to</a:t>
            </a:r>
            <a:endParaRPr dirty="0"/>
          </a:p>
        </p:txBody>
      </p:sp>
      <p:sp>
        <p:nvSpPr>
          <p:cNvPr id="13" name="There are many variations of passages of Lorem Ipsum available, but the…"/>
          <p:cNvSpPr>
            <a:spLocks noGrp="1"/>
          </p:cNvSpPr>
          <p:nvPr>
            <p:ph type="body" sz="quarter" idx="17" hasCustomPrompt="1"/>
          </p:nvPr>
        </p:nvSpPr>
        <p:spPr>
          <a:xfrm>
            <a:off x="4421120" y="2988038"/>
            <a:ext cx="3915185" cy="103477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1200" b="0" i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</a:pPr>
            <a:r>
              <a:rPr dirty="0"/>
              <a:t>ised words which don't look even slightly believable. If you are going to use</a:t>
            </a:r>
          </a:p>
          <a:p>
            <a:pPr marL="0" indent="0">
              <a:spcBef>
                <a:spcPts val="0"/>
              </a:spcBef>
              <a:buSzTx/>
              <a:buNone/>
            </a:pPr>
            <a:r>
              <a:rPr dirty="0"/>
              <a:t>a passage of Lorem Ipsum, you need to be sure there isn't any thing embarra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8D69C3C-753B-054C-A028-5B6FEA6598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6066" y="4100490"/>
            <a:ext cx="1818950" cy="864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A7427D0-1C4B-1D4E-A123-C76EC7FC671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798988" y="4388490"/>
            <a:ext cx="107463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219202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ew words ab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/>
          <a:srcRect r="58531" b="26866"/>
          <a:stretch/>
        </p:blipFill>
        <p:spPr>
          <a:xfrm>
            <a:off x="4082691" y="1903916"/>
            <a:ext cx="5061311" cy="3239585"/>
          </a:xfrm>
          <a:prstGeom prst="rect">
            <a:avLst/>
          </a:prstGeom>
        </p:spPr>
      </p:pic>
      <p:sp>
        <p:nvSpPr>
          <p:cNvPr id="7" name="There are many variations of passages of Lorem Ipsum available, but the…"/>
          <p:cNvSpPr>
            <a:spLocks noGrp="1"/>
          </p:cNvSpPr>
          <p:nvPr>
            <p:ph type="body" sz="quarter" idx="15" hasCustomPrompt="1"/>
          </p:nvPr>
        </p:nvSpPr>
        <p:spPr>
          <a:xfrm>
            <a:off x="499266" y="1742697"/>
            <a:ext cx="2776744" cy="151483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</a:pPr>
            <a:r>
              <a:rPr dirty="0"/>
              <a:t>ised words which don't look even slightly believable. If you are going to use</a:t>
            </a:r>
          </a:p>
          <a:p>
            <a:pPr marL="0" indent="0">
              <a:spcBef>
                <a:spcPts val="0"/>
              </a:spcBef>
              <a:buSzTx/>
              <a:buNone/>
            </a:pPr>
            <a:r>
              <a:rPr dirty="0"/>
              <a:t>a passage of Lorem Ipsum, you need to be sure there isn't any thing embarra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C4F863A-839F-3C42-88FE-1AAB645A02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2010" y="162669"/>
            <a:ext cx="1818950" cy="864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C9DF592-95D6-1640-94AF-46DEDBF7922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805208" y="162669"/>
            <a:ext cx="107463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740910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ew words ab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Text"/>
          <p:cNvSpPr>
            <a:spLocks noGrp="1"/>
          </p:cNvSpPr>
          <p:nvPr>
            <p:ph type="title" hasCustomPrompt="1"/>
          </p:nvPr>
        </p:nvSpPr>
        <p:spPr>
          <a:xfrm>
            <a:off x="448866" y="1903916"/>
            <a:ext cx="2776744" cy="491624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aleway"/>
              </a:defRPr>
            </a:lvl1pPr>
          </a:lstStyle>
          <a:p>
            <a:r>
              <a:rPr dirty="0"/>
              <a:t>Title Tex</a:t>
            </a:r>
            <a:r>
              <a:rPr lang="en-US" dirty="0"/>
              <a:t>to</a:t>
            </a:r>
            <a:endParaRPr dirty="0"/>
          </a:p>
        </p:txBody>
      </p:sp>
      <p:sp>
        <p:nvSpPr>
          <p:cNvPr id="11" name="There are many variations of passages of Lorem Ipsum available, but the…"/>
          <p:cNvSpPr>
            <a:spLocks noGrp="1"/>
          </p:cNvSpPr>
          <p:nvPr>
            <p:ph type="body" sz="quarter" idx="15" hasCustomPrompt="1"/>
          </p:nvPr>
        </p:nvSpPr>
        <p:spPr>
          <a:xfrm>
            <a:off x="4945192" y="1878664"/>
            <a:ext cx="2776744" cy="151483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</a:pPr>
            <a:r>
              <a:rPr dirty="0"/>
              <a:t>ised words which don't look even slightly believable. If you are going to use</a:t>
            </a:r>
          </a:p>
          <a:p>
            <a:pPr marL="0" indent="0">
              <a:spcBef>
                <a:spcPts val="0"/>
              </a:spcBef>
              <a:buSzTx/>
              <a:buNone/>
            </a:pPr>
            <a:r>
              <a:rPr dirty="0"/>
              <a:t>a passage of Lorem Ipsum, you need to be sure there isn't any thing embarra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/>
          <a:srcRect t="33984" r="35552"/>
          <a:stretch/>
        </p:blipFill>
        <p:spPr>
          <a:xfrm>
            <a:off x="2671763" y="-14877"/>
            <a:ext cx="6472238" cy="27796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B320004-6820-9540-8D94-441A20F39D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6066" y="4100490"/>
            <a:ext cx="1818950" cy="864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722161A-2F58-1C43-9B51-CCD93672259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798988" y="4388490"/>
            <a:ext cx="107463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791058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ew words ab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Text"/>
          <p:cNvSpPr>
            <a:spLocks noGrp="1"/>
          </p:cNvSpPr>
          <p:nvPr>
            <p:ph type="title" hasCustomPrompt="1"/>
          </p:nvPr>
        </p:nvSpPr>
        <p:spPr>
          <a:xfrm>
            <a:off x="655610" y="1903916"/>
            <a:ext cx="2776744" cy="491624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aleway"/>
              </a:defRPr>
            </a:lvl1pPr>
          </a:lstStyle>
          <a:p>
            <a:r>
              <a:rPr dirty="0"/>
              <a:t>Title Tex</a:t>
            </a:r>
            <a:r>
              <a:rPr lang="en-US" dirty="0"/>
              <a:t>to</a:t>
            </a:r>
            <a:endParaRPr dirty="0"/>
          </a:p>
        </p:txBody>
      </p:sp>
      <p:sp>
        <p:nvSpPr>
          <p:cNvPr id="11" name="There are many variations of passages of Lorem Ipsum available, but the…"/>
          <p:cNvSpPr>
            <a:spLocks noGrp="1"/>
          </p:cNvSpPr>
          <p:nvPr>
            <p:ph type="body" sz="quarter" idx="15" hasCustomPrompt="1"/>
          </p:nvPr>
        </p:nvSpPr>
        <p:spPr>
          <a:xfrm>
            <a:off x="4898601" y="1632375"/>
            <a:ext cx="3739755" cy="103470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</a:pPr>
            <a:r>
              <a:rPr dirty="0"/>
              <a:t>ised words which don't look even slightly believable. If you are going to use</a:t>
            </a:r>
          </a:p>
          <a:p>
            <a:pPr marL="0" indent="0">
              <a:spcBef>
                <a:spcPts val="0"/>
              </a:spcBef>
              <a:buSzTx/>
              <a:buNone/>
            </a:pPr>
            <a:r>
              <a:rPr dirty="0"/>
              <a:t>a passage of Lorem Ipsum, you need to be sure there isn't any thing embarra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/>
          <a:srcRect t="33984" r="35552"/>
          <a:stretch/>
        </p:blipFill>
        <p:spPr>
          <a:xfrm rot="10800000">
            <a:off x="-10510" y="2395540"/>
            <a:ext cx="6472238" cy="27479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33005" r="60486" b="55230"/>
          <a:stretch/>
        </p:blipFill>
        <p:spPr>
          <a:xfrm>
            <a:off x="5132652" y="4701600"/>
            <a:ext cx="4004147" cy="4419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4106D89-D087-A545-9533-BAD10D1990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2010" y="162669"/>
            <a:ext cx="1818950" cy="864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E734828-3C3D-BE45-8860-7FE0C95A48E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805208" y="162669"/>
            <a:ext cx="107463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049305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rvice slid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Title Text"/>
          <p:cNvSpPr>
            <a:spLocks noGrp="1"/>
          </p:cNvSpPr>
          <p:nvPr>
            <p:ph type="title"/>
          </p:nvPr>
        </p:nvSpPr>
        <p:spPr>
          <a:xfrm>
            <a:off x="138819" y="2704988"/>
            <a:ext cx="5021561" cy="360696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aleway"/>
              </a:defRPr>
            </a:lvl1pPr>
          </a:lstStyle>
          <a:p>
            <a:r>
              <a:t>Title Text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/>
          <a:srcRect l="9979" t="29952" r="15101" b="8036"/>
          <a:stretch/>
        </p:blipFill>
        <p:spPr>
          <a:xfrm>
            <a:off x="0" y="0"/>
            <a:ext cx="9144000" cy="2391574"/>
          </a:xfrm>
          <a:prstGeom prst="rect">
            <a:avLst/>
          </a:prstGeom>
        </p:spPr>
      </p:pic>
      <p:sp>
        <p:nvSpPr>
          <p:cNvPr id="8" name="There are many variations of passages of Lorem Ipsum available, but the…"/>
          <p:cNvSpPr>
            <a:spLocks noGrp="1"/>
          </p:cNvSpPr>
          <p:nvPr>
            <p:ph type="body" sz="quarter" idx="15" hasCustomPrompt="1"/>
          </p:nvPr>
        </p:nvSpPr>
        <p:spPr>
          <a:xfrm>
            <a:off x="2529540" y="3353783"/>
            <a:ext cx="4834923" cy="103470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</a:pPr>
            <a:r>
              <a:rPr dirty="0"/>
              <a:t>ised words which don't look even slightly believable. If you are going to use</a:t>
            </a:r>
          </a:p>
          <a:p>
            <a:pPr marL="0" indent="0">
              <a:spcBef>
                <a:spcPts val="0"/>
              </a:spcBef>
              <a:buSzTx/>
              <a:buNone/>
            </a:pPr>
            <a:r>
              <a:rPr dirty="0"/>
              <a:t>a passage of Lorem Ipsum, you need to be sure there isn't any thing embarra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A53F203-5F1A-0942-833E-C5307180E8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6066" y="4100490"/>
            <a:ext cx="1818950" cy="864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A7B4C2D-5B2B-6D47-A650-1395A88A834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798988" y="4388490"/>
            <a:ext cx="107463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23351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rvice slid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/>
          <a:srcRect t="33984" r="35552"/>
          <a:stretch/>
        </p:blipFill>
        <p:spPr>
          <a:xfrm>
            <a:off x="2671763" y="-10715"/>
            <a:ext cx="6472238" cy="27395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/>
          <a:srcRect t="33005" r="60486" b="55230"/>
          <a:stretch/>
        </p:blipFill>
        <p:spPr>
          <a:xfrm rot="10800000">
            <a:off x="0" y="-10717"/>
            <a:ext cx="3968148" cy="4809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536A794-FDEF-F645-99AF-3623D3A3AE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6066" y="4100490"/>
            <a:ext cx="1818950" cy="864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5697DD6-8E7E-4A47-9A16-6167AF6464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798988" y="4388490"/>
            <a:ext cx="1074634" cy="576000"/>
          </a:xfrm>
          <a:prstGeom prst="rect">
            <a:avLst/>
          </a:prstGeom>
        </p:spPr>
      </p:pic>
      <p:sp>
        <p:nvSpPr>
          <p:cNvPr id="14" name="Title Text">
            <a:extLst>
              <a:ext uri="{FF2B5EF4-FFF2-40B4-BE49-F238E27FC236}">
                <a16:creationId xmlns:a16="http://schemas.microsoft.com/office/drawing/2014/main" xmlns="" id="{E97F9BCE-BAA1-3C47-83B7-DA7AFF84E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819" y="2704988"/>
            <a:ext cx="5021561" cy="360696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aleway"/>
              </a:defRPr>
            </a:lvl1pPr>
          </a:lstStyle>
          <a:p>
            <a:r>
              <a:t>Title Text</a:t>
            </a:r>
          </a:p>
        </p:txBody>
      </p:sp>
      <p:sp>
        <p:nvSpPr>
          <p:cNvPr id="15" name="There are many variations of passages of Lorem Ipsum available, but the…">
            <a:extLst>
              <a:ext uri="{FF2B5EF4-FFF2-40B4-BE49-F238E27FC236}">
                <a16:creationId xmlns:a16="http://schemas.microsoft.com/office/drawing/2014/main" xmlns="" id="{C128E87A-6458-A341-82D4-56A331165B0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29540" y="3353783"/>
            <a:ext cx="4834923" cy="103470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</a:pPr>
            <a:r>
              <a:rPr dirty="0"/>
              <a:t>ised words which don't look even slightly believable. If you are going to use</a:t>
            </a:r>
          </a:p>
          <a:p>
            <a:pPr marL="0" indent="0">
              <a:spcBef>
                <a:spcPts val="0"/>
              </a:spcBef>
              <a:buSzTx/>
              <a:buNone/>
            </a:pPr>
            <a:r>
              <a:rPr dirty="0"/>
              <a:t>a passage of Lorem Ipsum, you need to be sure there isn't any thing embarra</a:t>
            </a:r>
          </a:p>
        </p:txBody>
      </p:sp>
    </p:spTree>
    <p:extLst>
      <p:ext uri="{BB962C8B-B14F-4D97-AF65-F5344CB8AC3E}">
        <p14:creationId xmlns:p14="http://schemas.microsoft.com/office/powerpoint/2010/main" val="1788682602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Dark">
    <p:bg>
      <p:bgPr>
        <a:solidFill>
          <a:srgbClr val="1F20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7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>
            <a:spLocks noGrp="1"/>
          </p:cNvSpPr>
          <p:nvPr>
            <p:ph type="title"/>
          </p:nvPr>
        </p:nvSpPr>
        <p:spPr>
          <a:xfrm>
            <a:off x="633414" y="357188"/>
            <a:ext cx="7877175" cy="857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>
            <a:spLocks noGrp="1"/>
          </p:cNvSpPr>
          <p:nvPr>
            <p:ph type="body" idx="1"/>
          </p:nvPr>
        </p:nvSpPr>
        <p:spPr>
          <a:xfrm>
            <a:off x="633414" y="1214438"/>
            <a:ext cx="7877175" cy="3452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>
            <a:spLocks noGrp="1"/>
          </p:cNvSpPr>
          <p:nvPr>
            <p:ph type="sldNum" sz="quarter" idx="2"/>
          </p:nvPr>
        </p:nvSpPr>
        <p:spPr>
          <a:xfrm>
            <a:off x="4107955" y="4905377"/>
            <a:ext cx="461666" cy="456663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defRPr sz="2301" b="1">
                <a:solidFill>
                  <a:srgbClr val="8B8C8C"/>
                </a:solidFill>
                <a:latin typeface="Helvetica" charset="0"/>
                <a:ea typeface="Helvetica" charset="0"/>
                <a:cs typeface="Helvetica" charset="0"/>
                <a:sym typeface="Roboto"/>
              </a:defRPr>
            </a:lvl1pPr>
          </a:lstStyle>
          <a:p>
            <a:fld id="{86CB4B4D-7CA3-9044-876B-883B54F8677D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46" r:id="rId2"/>
    <p:sldLayoutId id="2147483749" r:id="rId3"/>
    <p:sldLayoutId id="2147483747" r:id="rId4"/>
    <p:sldLayoutId id="2147483750" r:id="rId5"/>
    <p:sldLayoutId id="2147483754" r:id="rId6"/>
    <p:sldLayoutId id="2147483748" r:id="rId7"/>
    <p:sldLayoutId id="2147483752" r:id="rId8"/>
    <p:sldLayoutId id="2147483744" r:id="rId9"/>
  </p:sldLayoutIdLst>
  <p:transition spd="med"/>
  <p:txStyles>
    <p:titleStyle>
      <a:lvl1pPr marL="0" marR="0" indent="0" algn="r" defTabSz="82549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44474F"/>
          </a:solidFill>
          <a:uFillTx/>
          <a:latin typeface="Helvetica" charset="0"/>
          <a:ea typeface="Helvetica" charset="0"/>
          <a:cs typeface="Helvetica" charset="0"/>
          <a:sym typeface="Raleway Light"/>
        </a:defRPr>
      </a:lvl1pPr>
      <a:lvl2pPr marL="0" marR="0" indent="228598" algn="r" defTabSz="82549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44474F"/>
          </a:solidFill>
          <a:uFillTx/>
          <a:latin typeface="+mn-lt"/>
          <a:ea typeface="+mn-ea"/>
          <a:cs typeface="+mn-cs"/>
          <a:sym typeface="Raleway Light"/>
        </a:defRPr>
      </a:lvl2pPr>
      <a:lvl3pPr marL="0" marR="0" indent="457195" algn="r" defTabSz="82549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44474F"/>
          </a:solidFill>
          <a:uFillTx/>
          <a:latin typeface="+mn-lt"/>
          <a:ea typeface="+mn-ea"/>
          <a:cs typeface="+mn-cs"/>
          <a:sym typeface="Raleway Light"/>
        </a:defRPr>
      </a:lvl3pPr>
      <a:lvl4pPr marL="0" marR="0" indent="685793" algn="r" defTabSz="82549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44474F"/>
          </a:solidFill>
          <a:uFillTx/>
          <a:latin typeface="+mn-lt"/>
          <a:ea typeface="+mn-ea"/>
          <a:cs typeface="+mn-cs"/>
          <a:sym typeface="Raleway Light"/>
        </a:defRPr>
      </a:lvl4pPr>
      <a:lvl5pPr marL="0" marR="0" indent="914387" algn="r" defTabSz="82549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44474F"/>
          </a:solidFill>
          <a:uFillTx/>
          <a:latin typeface="+mn-lt"/>
          <a:ea typeface="+mn-ea"/>
          <a:cs typeface="+mn-cs"/>
          <a:sym typeface="Raleway Light"/>
        </a:defRPr>
      </a:lvl5pPr>
      <a:lvl6pPr marL="0" marR="0" indent="1142985" algn="r" defTabSz="82549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44474F"/>
          </a:solidFill>
          <a:uFillTx/>
          <a:latin typeface="+mn-lt"/>
          <a:ea typeface="+mn-ea"/>
          <a:cs typeface="+mn-cs"/>
          <a:sym typeface="Raleway Light"/>
        </a:defRPr>
      </a:lvl6pPr>
      <a:lvl7pPr marL="0" marR="0" indent="1371582" algn="r" defTabSz="82549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44474F"/>
          </a:solidFill>
          <a:uFillTx/>
          <a:latin typeface="+mn-lt"/>
          <a:ea typeface="+mn-ea"/>
          <a:cs typeface="+mn-cs"/>
          <a:sym typeface="Raleway Light"/>
        </a:defRPr>
      </a:lvl7pPr>
      <a:lvl8pPr marL="0" marR="0" indent="1600180" algn="r" defTabSz="82549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44474F"/>
          </a:solidFill>
          <a:uFillTx/>
          <a:latin typeface="+mn-lt"/>
          <a:ea typeface="+mn-ea"/>
          <a:cs typeface="+mn-cs"/>
          <a:sym typeface="Raleway Light"/>
        </a:defRPr>
      </a:lvl8pPr>
      <a:lvl9pPr marL="0" marR="0" indent="1828778" algn="r" defTabSz="82549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44474F"/>
          </a:solidFill>
          <a:uFillTx/>
          <a:latin typeface="+mn-lt"/>
          <a:ea typeface="+mn-ea"/>
          <a:cs typeface="+mn-cs"/>
          <a:sym typeface="Raleway Light"/>
        </a:defRPr>
      </a:lvl9pPr>
    </p:titleStyle>
    <p:bodyStyle>
      <a:lvl1pPr marL="280862" marR="0" indent="-280862" algn="l" defTabSz="825490" latinLnBrk="0">
        <a:lnSpc>
          <a:spcPct val="13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2301" b="0" i="0" u="none" strike="noStrike" cap="none" spc="24" baseline="0">
          <a:ln>
            <a:noFill/>
          </a:ln>
          <a:solidFill>
            <a:srgbClr val="8B8C8C"/>
          </a:solidFill>
          <a:uFillTx/>
          <a:latin typeface="Helvetica" charset="0"/>
          <a:ea typeface="Helvetica" charset="0"/>
          <a:cs typeface="Helvetica" charset="0"/>
          <a:sym typeface="Roboto"/>
        </a:defRPr>
      </a:lvl1pPr>
      <a:lvl2pPr marL="915854" marR="0" indent="-280862" algn="l" defTabSz="825490" latinLnBrk="0">
        <a:lnSpc>
          <a:spcPct val="13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2301" b="0" i="0" u="none" strike="noStrike" cap="none" spc="24" baseline="0">
          <a:ln>
            <a:noFill/>
          </a:ln>
          <a:solidFill>
            <a:srgbClr val="8B8C8C"/>
          </a:solidFill>
          <a:uFillTx/>
          <a:latin typeface="Helvetica" charset="0"/>
          <a:ea typeface="Helvetica" charset="0"/>
          <a:cs typeface="Helvetica" charset="0"/>
          <a:sym typeface="Roboto"/>
        </a:defRPr>
      </a:lvl2pPr>
      <a:lvl3pPr marL="1550846" marR="0" indent="-280862" algn="l" defTabSz="825490" latinLnBrk="0">
        <a:lnSpc>
          <a:spcPct val="13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2301" b="0" i="0" u="none" strike="noStrike" cap="none" spc="24" baseline="0">
          <a:ln>
            <a:noFill/>
          </a:ln>
          <a:solidFill>
            <a:srgbClr val="8B8C8C"/>
          </a:solidFill>
          <a:uFillTx/>
          <a:latin typeface="Helvetica" charset="0"/>
          <a:ea typeface="Helvetica" charset="0"/>
          <a:cs typeface="Helvetica" charset="0"/>
          <a:sym typeface="Roboto"/>
        </a:defRPr>
      </a:lvl3pPr>
      <a:lvl4pPr marL="2185838" marR="0" indent="-280862" algn="l" defTabSz="825490" latinLnBrk="0">
        <a:lnSpc>
          <a:spcPct val="13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2301" b="0" i="0" u="none" strike="noStrike" cap="none" spc="24" baseline="0">
          <a:ln>
            <a:noFill/>
          </a:ln>
          <a:solidFill>
            <a:srgbClr val="8B8C8C"/>
          </a:solidFill>
          <a:uFillTx/>
          <a:latin typeface="Helvetica" charset="0"/>
          <a:ea typeface="Helvetica" charset="0"/>
          <a:cs typeface="Helvetica" charset="0"/>
          <a:sym typeface="Roboto"/>
        </a:defRPr>
      </a:lvl4pPr>
      <a:lvl5pPr marL="2820830" marR="0" indent="-280862" algn="l" defTabSz="825490" latinLnBrk="0">
        <a:lnSpc>
          <a:spcPct val="13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2301" b="0" i="0" u="none" strike="noStrike" cap="none" spc="24" baseline="0">
          <a:ln>
            <a:noFill/>
          </a:ln>
          <a:solidFill>
            <a:srgbClr val="8B8C8C"/>
          </a:solidFill>
          <a:uFillTx/>
          <a:latin typeface="Helvetica" charset="0"/>
          <a:ea typeface="Helvetica" charset="0"/>
          <a:cs typeface="Helvetica" charset="0"/>
          <a:sym typeface="Roboto"/>
        </a:defRPr>
      </a:lvl5pPr>
      <a:lvl6pPr marL="3455822" marR="0" indent="-280862" algn="l" defTabSz="825490" latinLnBrk="0">
        <a:lnSpc>
          <a:spcPct val="13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2301" b="0" i="0" u="none" strike="noStrike" cap="none" spc="24" baseline="0">
          <a:ln>
            <a:noFill/>
          </a:ln>
          <a:solidFill>
            <a:srgbClr val="8B8C8C"/>
          </a:solidFill>
          <a:uFillTx/>
          <a:latin typeface="Roboto"/>
          <a:ea typeface="Roboto"/>
          <a:cs typeface="Roboto"/>
          <a:sym typeface="Roboto"/>
        </a:defRPr>
      </a:lvl6pPr>
      <a:lvl7pPr marL="4090814" marR="0" indent="-280862" algn="l" defTabSz="825490" latinLnBrk="0">
        <a:lnSpc>
          <a:spcPct val="13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2301" b="0" i="0" u="none" strike="noStrike" cap="none" spc="24" baseline="0">
          <a:ln>
            <a:noFill/>
          </a:ln>
          <a:solidFill>
            <a:srgbClr val="8B8C8C"/>
          </a:solidFill>
          <a:uFillTx/>
          <a:latin typeface="Roboto"/>
          <a:ea typeface="Roboto"/>
          <a:cs typeface="Roboto"/>
          <a:sym typeface="Roboto"/>
        </a:defRPr>
      </a:lvl7pPr>
      <a:lvl8pPr marL="4725806" marR="0" indent="-280862" algn="l" defTabSz="825490" latinLnBrk="0">
        <a:lnSpc>
          <a:spcPct val="13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2301" b="0" i="0" u="none" strike="noStrike" cap="none" spc="24" baseline="0">
          <a:ln>
            <a:noFill/>
          </a:ln>
          <a:solidFill>
            <a:srgbClr val="8B8C8C"/>
          </a:solidFill>
          <a:uFillTx/>
          <a:latin typeface="Roboto"/>
          <a:ea typeface="Roboto"/>
          <a:cs typeface="Roboto"/>
          <a:sym typeface="Roboto"/>
        </a:defRPr>
      </a:lvl8pPr>
      <a:lvl9pPr marL="5360798" marR="0" indent="-280862" algn="l" defTabSz="825490" latinLnBrk="0">
        <a:lnSpc>
          <a:spcPct val="13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2301" b="0" i="0" u="none" strike="noStrike" cap="none" spc="24" baseline="0">
          <a:ln>
            <a:noFill/>
          </a:ln>
          <a:solidFill>
            <a:srgbClr val="8B8C8C"/>
          </a:solidFill>
          <a:uFillTx/>
          <a:latin typeface="Roboto"/>
          <a:ea typeface="Roboto"/>
          <a:cs typeface="Roboto"/>
          <a:sym typeface="Roboto"/>
        </a:defRPr>
      </a:lvl9pPr>
    </p:bodyStyle>
    <p:otherStyle>
      <a:lvl1pPr marL="0" marR="0" indent="0" algn="r" defTabSz="82549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01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1pPr>
      <a:lvl2pPr marL="0" marR="0" indent="228598" algn="r" defTabSz="82549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01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2pPr>
      <a:lvl3pPr marL="0" marR="0" indent="457195" algn="r" defTabSz="82549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01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3pPr>
      <a:lvl4pPr marL="0" marR="0" indent="685793" algn="r" defTabSz="82549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01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4pPr>
      <a:lvl5pPr marL="0" marR="0" indent="914387" algn="r" defTabSz="82549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01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5pPr>
      <a:lvl6pPr marL="0" marR="0" indent="1142985" algn="r" defTabSz="82549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01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6pPr>
      <a:lvl7pPr marL="0" marR="0" indent="1371582" algn="r" defTabSz="82549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01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7pPr>
      <a:lvl8pPr marL="0" marR="0" indent="1600180" algn="r" defTabSz="82549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01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8pPr>
      <a:lvl9pPr marL="0" marR="0" indent="1828778" algn="r" defTabSz="82549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01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jpg"/><Relationship Id="rId3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966" y="3314975"/>
            <a:ext cx="4968961" cy="807525"/>
          </a:xfrm>
        </p:spPr>
        <p:txBody>
          <a:bodyPr/>
          <a:lstStyle/>
          <a:p>
            <a:r>
              <a:rPr lang="es-ES_tradnl" sz="1800" i="1" dirty="0" err="1"/>
              <a:t>Nudges</a:t>
            </a:r>
            <a:r>
              <a:rPr lang="es-ES_tradnl" sz="1800" i="1" dirty="0"/>
              <a:t> </a:t>
            </a:r>
            <a:r>
              <a:rPr lang="es-ES_tradnl" sz="1800" dirty="0"/>
              <a:t>o </a:t>
            </a:r>
            <a:r>
              <a:rPr lang="es-ES_tradnl" sz="1800" dirty="0" smtClean="0"/>
              <a:t>“empujoncitos” </a:t>
            </a:r>
            <a:r>
              <a:rPr lang="es-ES_tradnl" sz="1800" dirty="0"/>
              <a:t>para eliminar los sesgos de los turistas que viajan a la República Dominicana</a:t>
            </a:r>
            <a:br>
              <a:rPr lang="es-ES_tradnl" sz="1800" dirty="0"/>
            </a:br>
            <a:r>
              <a:rPr lang="es-ES_tradnl" sz="1800" dirty="0"/>
              <a:t/>
            </a:r>
            <a:br>
              <a:rPr lang="es-ES_tradnl" sz="1800" dirty="0"/>
            </a:br>
            <a:r>
              <a:rPr lang="es-ES_tradnl" sz="1800" dirty="0"/>
              <a:t>Luis Arcalá R.</a:t>
            </a:r>
          </a:p>
        </p:txBody>
      </p:sp>
    </p:spTree>
    <p:extLst>
      <p:ext uri="{BB962C8B-B14F-4D97-AF65-F5344CB8AC3E}">
        <p14:creationId xmlns:p14="http://schemas.microsoft.com/office/powerpoint/2010/main" val="15776398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88" y="1428750"/>
            <a:ext cx="3075166" cy="2128838"/>
          </a:xfrm>
        </p:spPr>
        <p:txBody>
          <a:bodyPr/>
          <a:lstStyle/>
          <a:p>
            <a:pPr algn="l"/>
            <a:r>
              <a:rPr lang="es-ES_tradnl" sz="2000" b="0" i="1" dirty="0" err="1"/>
              <a:t>Debiasing</a:t>
            </a:r>
            <a:r>
              <a:rPr lang="es-ES_tradnl" sz="2000" b="0" i="1" dirty="0"/>
              <a:t> </a:t>
            </a:r>
            <a:r>
              <a:rPr lang="es-ES_tradnl" sz="2000" b="0" dirty="0"/>
              <a:t>- Corrección del </a:t>
            </a:r>
            <a:r>
              <a:rPr lang="es-ES_tradnl" sz="2000" b="0" dirty="0" smtClean="0"/>
              <a:t>sesgo</a:t>
            </a:r>
            <a:br>
              <a:rPr lang="es-ES_tradnl" sz="2000" b="0" dirty="0" smtClean="0"/>
            </a:br>
            <a:r>
              <a:rPr lang="es-ES_tradnl" sz="2000" b="0" dirty="0"/>
              <a:t/>
            </a:r>
            <a:br>
              <a:rPr lang="es-ES_tradnl" sz="2000" b="0" dirty="0"/>
            </a:br>
            <a:r>
              <a:rPr lang="es-ES_tradnl" sz="1200" b="0" dirty="0"/>
              <a:t>Implementación de </a:t>
            </a:r>
            <a:r>
              <a:rPr lang="es-ES_tradnl" sz="1200" b="0" i="1" dirty="0" err="1"/>
              <a:t>nudges</a:t>
            </a:r>
            <a:r>
              <a:rPr lang="es-ES_tradnl" sz="1200" b="0" i="1" dirty="0"/>
              <a:t> </a:t>
            </a:r>
            <a:r>
              <a:rPr lang="es-ES_tradnl" sz="1200" b="0" dirty="0"/>
              <a:t>en el sector turístico</a:t>
            </a:r>
            <a:r>
              <a:rPr lang="es-ES_tradnl" sz="2000" dirty="0"/>
              <a:t/>
            </a:r>
            <a:br>
              <a:rPr lang="es-ES_tradnl" sz="2000" dirty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4898601" y="898106"/>
            <a:ext cx="3739755" cy="2503249"/>
          </a:xfrm>
        </p:spPr>
        <p:txBody>
          <a:bodyPr/>
          <a:lstStyle/>
          <a:p>
            <a:r>
              <a:rPr lang="es-ES_tradnl" i="1" dirty="0" smtClean="0"/>
              <a:t>Social </a:t>
            </a:r>
            <a:r>
              <a:rPr lang="es-ES_tradnl" i="1" dirty="0" err="1"/>
              <a:t>norms</a:t>
            </a:r>
            <a:r>
              <a:rPr lang="es-ES_tradnl" dirty="0"/>
              <a:t>: énfasis en la aprobación de la mayoría de personas</a:t>
            </a:r>
            <a:r>
              <a:rPr lang="es-ES_tradnl" dirty="0" smtClean="0"/>
              <a:t>.</a:t>
            </a:r>
          </a:p>
          <a:p>
            <a:endParaRPr lang="es-ES_tradnl" dirty="0"/>
          </a:p>
          <a:p>
            <a:pPr marL="171450" indent="-171450">
              <a:buFontTx/>
              <a:buChar char="-"/>
            </a:pPr>
            <a:r>
              <a:rPr lang="es-ES_tradnl" dirty="0" smtClean="0"/>
              <a:t>Estructura para recolección de datos;</a:t>
            </a:r>
          </a:p>
          <a:p>
            <a:pPr marL="171450" indent="-171450">
              <a:buFontTx/>
              <a:buChar char="-"/>
            </a:pPr>
            <a:r>
              <a:rPr lang="es-ES_tradnl" i="1" dirty="0" smtClean="0"/>
              <a:t>Positive </a:t>
            </a:r>
            <a:r>
              <a:rPr lang="es-ES_tradnl" i="1" dirty="0" err="1" smtClean="0"/>
              <a:t>news</a:t>
            </a:r>
            <a:r>
              <a:rPr lang="es-ES_tradnl" i="1" dirty="0" smtClean="0"/>
              <a:t> </a:t>
            </a:r>
            <a:r>
              <a:rPr lang="es-ES_tradnl" i="1" dirty="0" err="1" smtClean="0"/>
              <a:t>targeting</a:t>
            </a:r>
            <a:endParaRPr lang="es-ES_tradnl" i="1" dirty="0" smtClean="0"/>
          </a:p>
          <a:p>
            <a:pPr marL="171450" indent="-171450">
              <a:buFontTx/>
              <a:buChar char="-"/>
            </a:pPr>
            <a:r>
              <a:rPr lang="es-ES_tradnl" dirty="0" smtClean="0"/>
              <a:t>Envío de beneficios y descuentos</a:t>
            </a:r>
          </a:p>
          <a:p>
            <a:endParaRPr lang="es-ES_tradnl" i="1" dirty="0"/>
          </a:p>
          <a:p>
            <a:endParaRPr lang="es-ES_tradnl" i="1" dirty="0" smtClean="0"/>
          </a:p>
          <a:p>
            <a:endParaRPr lang="es-ES_tradnl" i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6546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8412" y="2753715"/>
            <a:ext cx="4507701" cy="360696"/>
          </a:xfrm>
        </p:spPr>
        <p:txBody>
          <a:bodyPr>
            <a:normAutofit fontScale="90000"/>
          </a:bodyPr>
          <a:lstStyle/>
          <a:p>
            <a:r>
              <a:rPr lang="es-ES_tradnl" dirty="0"/>
              <a:t>Gracias!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-2285997" y="5601158"/>
            <a:ext cx="13525499" cy="529312"/>
          </a:xfrm>
        </p:spPr>
        <p:txBody>
          <a:bodyPr>
            <a:normAutofit lnSpcReduction="10000"/>
          </a:bodyPr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9583098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4294346" y="1102906"/>
            <a:ext cx="4320000" cy="2235099"/>
          </a:xfrm>
        </p:spPr>
        <p:txBody>
          <a:bodyPr/>
          <a:lstStyle/>
          <a:p>
            <a:r>
              <a:rPr lang="es-ES_tradnl" dirty="0"/>
              <a:t>Como resultado de las fuentes turísticas:</a:t>
            </a:r>
          </a:p>
          <a:p>
            <a:pPr marL="171450" indent="-171450">
              <a:buFontTx/>
              <a:buChar char="-"/>
            </a:pPr>
            <a:r>
              <a:rPr lang="es-ES_tradnl" dirty="0"/>
              <a:t>En los últimos 7 años, USD 45,000,000.00 en divisas</a:t>
            </a:r>
          </a:p>
          <a:p>
            <a:pPr marL="171450" indent="-171450">
              <a:buFontTx/>
              <a:buChar char="-"/>
            </a:pPr>
            <a:r>
              <a:rPr lang="es-ES_tradnl" dirty="0"/>
              <a:t>País de mayor ingreso en América Latina y El Caribe</a:t>
            </a:r>
          </a:p>
          <a:p>
            <a:pPr marL="171450" indent="-171450">
              <a:buFontTx/>
              <a:buChar char="-"/>
            </a:pPr>
            <a:r>
              <a:rPr lang="es-ES_tradnl" dirty="0"/>
              <a:t>+20% PIB</a:t>
            </a:r>
          </a:p>
          <a:p>
            <a:pPr marL="171450" indent="-171450">
              <a:buFontTx/>
              <a:buChar char="-"/>
            </a:pPr>
            <a:r>
              <a:rPr lang="es-ES_tradnl" dirty="0"/>
              <a:t>Entre todos los sectores productivos, genera un 8.15% de los empleos</a:t>
            </a:r>
          </a:p>
          <a:p>
            <a:pPr marL="171450" indent="-171450">
              <a:buFontTx/>
              <a:buChar char="-"/>
            </a:pPr>
            <a:r>
              <a:rPr lang="es-ES_tradnl" dirty="0"/>
              <a:t>Externalidades positivas (</a:t>
            </a:r>
            <a:r>
              <a:rPr lang="es-ES_tradnl" i="1" dirty="0"/>
              <a:t>positive </a:t>
            </a:r>
            <a:r>
              <a:rPr lang="en-US" i="1" dirty="0"/>
              <a:t>spillovers</a:t>
            </a:r>
            <a:r>
              <a:rPr lang="es-ES_tradnl" dirty="0"/>
              <a:t>)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26465" y="880898"/>
            <a:ext cx="3542079" cy="826911"/>
          </a:xfrm>
        </p:spPr>
        <p:txBody>
          <a:bodyPr>
            <a:noAutofit/>
          </a:bodyPr>
          <a:lstStyle/>
          <a:p>
            <a:pPr algn="l"/>
            <a:r>
              <a:rPr lang="es-ES_tradnl" sz="2000" dirty="0"/>
              <a:t>Turismo dominicano en cifras</a:t>
            </a:r>
          </a:p>
        </p:txBody>
      </p:sp>
    </p:spTree>
    <p:extLst>
      <p:ext uri="{BB962C8B-B14F-4D97-AF65-F5344CB8AC3E}">
        <p14:creationId xmlns:p14="http://schemas.microsoft.com/office/powerpoint/2010/main" val="17035318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48866" y="1240899"/>
            <a:ext cx="3336056" cy="2798666"/>
          </a:xfrm>
        </p:spPr>
        <p:txBody>
          <a:bodyPr/>
          <a:lstStyle/>
          <a:p>
            <a:r>
              <a:rPr lang="en-US" sz="1400" i="1" dirty="0" smtClean="0"/>
              <a:t>A Series of Unfortunate Events</a:t>
            </a:r>
            <a:endParaRPr lang="en-US" sz="1400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241" y="1240899"/>
            <a:ext cx="3624296" cy="37733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33872" y="2533206"/>
            <a:ext cx="1744437" cy="504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95" y="1711920"/>
            <a:ext cx="2124597" cy="141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5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1DA5A888-EE71-8746-95BF-40E521CB73B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53494" y="1903198"/>
            <a:ext cx="3915185" cy="1034707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ES_tradnl" dirty="0"/>
              <a:t>Riesgo </a:t>
            </a:r>
            <a:r>
              <a:rPr lang="es-ES_tradnl" dirty="0" err="1"/>
              <a:t>reputacional</a:t>
            </a:r>
            <a:r>
              <a:rPr lang="es-ES_tradnl" dirty="0"/>
              <a:t> del país como destino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_tradnl" dirty="0"/>
              <a:t>Alto impacto en el flujo de turistas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_tradnl" i="1" dirty="0" err="1"/>
              <a:t>Negative</a:t>
            </a:r>
            <a:r>
              <a:rPr lang="es-ES_tradnl" i="1" dirty="0"/>
              <a:t> </a:t>
            </a:r>
            <a:r>
              <a:rPr lang="es-ES_tradnl" i="1" dirty="0" err="1"/>
              <a:t>news</a:t>
            </a:r>
            <a:r>
              <a:rPr lang="es-ES_tradnl" i="1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1" dirty="0"/>
              <a:t>Availability bias </a:t>
            </a:r>
            <a:r>
              <a:rPr lang="es-ES_tradnl" i="1" dirty="0"/>
              <a:t>– </a:t>
            </a:r>
            <a:r>
              <a:rPr lang="es-ES_tradnl" dirty="0"/>
              <a:t>sesgo de disponibilidad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09FF4AB7-7745-6D4F-89C7-185C0B9FD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2000" dirty="0"/>
              <a:t>Problema Económico</a:t>
            </a:r>
          </a:p>
        </p:txBody>
      </p:sp>
    </p:spTree>
    <p:extLst>
      <p:ext uri="{BB962C8B-B14F-4D97-AF65-F5344CB8AC3E}">
        <p14:creationId xmlns:p14="http://schemas.microsoft.com/office/powerpoint/2010/main" val="26086234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17" y="92597"/>
            <a:ext cx="4278662" cy="487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4450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08887BC8-CA43-FD4C-8573-EB3315A671B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53494" y="1529026"/>
            <a:ext cx="3915185" cy="1783052"/>
          </a:xfrm>
        </p:spPr>
        <p:txBody>
          <a:bodyPr/>
          <a:lstStyle/>
          <a:p>
            <a:r>
              <a:rPr lang="es-ES_tradnl" i="1" dirty="0" smtClean="0"/>
              <a:t>Este heurístico involucra juzgar la probabilidad o la frecuencia de un evento por la facilidad en que situaciones relevantes son imaginadas, o por la cantidad de instancias similares que son recordadas.</a:t>
            </a:r>
          </a:p>
          <a:p>
            <a:endParaRPr lang="en-US" dirty="0"/>
          </a:p>
          <a:p>
            <a:r>
              <a:rPr lang="en-US" dirty="0"/>
              <a:t>(</a:t>
            </a:r>
            <a:r>
              <a:rPr lang="en-US" dirty="0" err="1"/>
              <a:t>Tversky</a:t>
            </a:r>
            <a:r>
              <a:rPr lang="en-US" dirty="0"/>
              <a:t> &amp; </a:t>
            </a:r>
            <a:r>
              <a:rPr lang="en-US" dirty="0" err="1"/>
              <a:t>Kahneman</a:t>
            </a:r>
            <a:r>
              <a:rPr lang="en-US" dirty="0"/>
              <a:t>, 1973)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E8CB6937-1C7C-744F-B426-DB8878965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240898"/>
            <a:ext cx="3586163" cy="1230839"/>
          </a:xfrm>
        </p:spPr>
        <p:txBody>
          <a:bodyPr/>
          <a:lstStyle/>
          <a:p>
            <a:r>
              <a:rPr lang="en-US" sz="2000" i="1" dirty="0"/>
              <a:t>Availability Bias </a:t>
            </a:r>
            <a:r>
              <a:rPr lang="mr-IN" sz="2000" dirty="0" smtClean="0"/>
              <a:t>–</a:t>
            </a:r>
            <a:r>
              <a:rPr lang="en-US" sz="2000" dirty="0" smtClean="0"/>
              <a:t> </a:t>
            </a:r>
            <a:r>
              <a:rPr lang="en-US" sz="2000" dirty="0" err="1" smtClean="0"/>
              <a:t>Sesgo</a:t>
            </a:r>
            <a:r>
              <a:rPr lang="en-US" sz="2000" dirty="0" smtClean="0"/>
              <a:t> de </a:t>
            </a:r>
            <a:r>
              <a:rPr lang="en-US" sz="2000" dirty="0" err="1" smtClean="0"/>
              <a:t>disponibilidad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17131238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08887BC8-CA43-FD4C-8573-EB3315A671B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53494" y="1889124"/>
            <a:ext cx="3915185" cy="1062855"/>
          </a:xfrm>
        </p:spPr>
        <p:txBody>
          <a:bodyPr/>
          <a:lstStyle/>
          <a:p>
            <a:r>
              <a:rPr lang="es-ES_tradnl" dirty="0" smtClean="0"/>
              <a:t>¿Cómo </a:t>
            </a:r>
            <a:r>
              <a:rPr lang="es-ES_tradnl" dirty="0"/>
              <a:t>Podemos eliminar los sesgos de disponibilidad (</a:t>
            </a:r>
            <a:r>
              <a:rPr lang="es-ES_tradnl" i="1" dirty="0" err="1"/>
              <a:t>availability</a:t>
            </a:r>
            <a:r>
              <a:rPr lang="es-ES_tradnl" i="1" dirty="0"/>
              <a:t> </a:t>
            </a:r>
            <a:r>
              <a:rPr lang="es-ES_tradnl" i="1" dirty="0" err="1"/>
              <a:t>biases</a:t>
            </a:r>
            <a:r>
              <a:rPr lang="es-ES_tradnl" dirty="0"/>
              <a:t>) que podrían sobredimensionar la peligrosidad del país en la mente de los turistas?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E8CB6937-1C7C-744F-B426-DB8878965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265" y="1264110"/>
            <a:ext cx="3537347" cy="1145114"/>
          </a:xfrm>
        </p:spPr>
        <p:txBody>
          <a:bodyPr/>
          <a:lstStyle/>
          <a:p>
            <a:r>
              <a:rPr lang="en-US" sz="2000" i="1" dirty="0"/>
              <a:t>Availability Bias </a:t>
            </a:r>
            <a:r>
              <a:rPr lang="mr-IN" sz="2000" dirty="0"/>
              <a:t>–</a:t>
            </a:r>
            <a:r>
              <a:rPr lang="en-US" sz="2000" dirty="0"/>
              <a:t> </a:t>
            </a:r>
            <a:r>
              <a:rPr lang="en-US" sz="2000" dirty="0" err="1"/>
              <a:t>Sesgo</a:t>
            </a:r>
            <a:r>
              <a:rPr lang="en-US" sz="2000" dirty="0"/>
              <a:t> de </a:t>
            </a:r>
            <a:r>
              <a:rPr lang="en-US" sz="2000" dirty="0" err="1"/>
              <a:t>disponibilidad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571149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866" y="1065557"/>
            <a:ext cx="3336056" cy="2569013"/>
          </a:xfrm>
        </p:spPr>
        <p:txBody>
          <a:bodyPr/>
          <a:lstStyle/>
          <a:p>
            <a:pPr algn="l"/>
            <a:r>
              <a:rPr lang="en-US" sz="2000" spc="24" dirty="0" err="1" smtClean="0">
                <a:latin typeface="Verdana"/>
                <a:cs typeface="Verdana"/>
                <a:sym typeface="Roboto"/>
              </a:rPr>
              <a:t>Nociones</a:t>
            </a:r>
            <a:r>
              <a:rPr lang="en-US" sz="2000" spc="24" dirty="0" smtClean="0">
                <a:latin typeface="Verdana"/>
                <a:cs typeface="Verdana"/>
                <a:sym typeface="Roboto"/>
              </a:rPr>
              <a:t> </a:t>
            </a:r>
            <a:r>
              <a:rPr lang="en-US" sz="2000" spc="24" dirty="0" err="1">
                <a:latin typeface="Verdana"/>
                <a:cs typeface="Verdana"/>
                <a:sym typeface="Roboto"/>
              </a:rPr>
              <a:t>g</a:t>
            </a:r>
            <a:r>
              <a:rPr lang="en-US" sz="2000" spc="24" dirty="0" err="1" smtClean="0">
                <a:latin typeface="Verdana"/>
                <a:cs typeface="Verdana"/>
                <a:sym typeface="Roboto"/>
              </a:rPr>
              <a:t>enerales</a:t>
            </a:r>
            <a:r>
              <a:rPr lang="en-US" sz="1000" b="0" spc="24" dirty="0" smtClean="0">
                <a:latin typeface="Verdana"/>
                <a:cs typeface="Verdana"/>
                <a:sym typeface="Roboto"/>
              </a:rPr>
              <a:t/>
            </a:r>
            <a:br>
              <a:rPr lang="en-US" sz="1000" b="0" spc="24" dirty="0" smtClean="0">
                <a:latin typeface="Verdana"/>
                <a:cs typeface="Verdana"/>
                <a:sym typeface="Roboto"/>
              </a:rPr>
            </a:br>
            <a:r>
              <a:rPr lang="en-US" sz="1000" b="0" spc="24" dirty="0" smtClean="0">
                <a:latin typeface="Verdana"/>
                <a:cs typeface="Verdana"/>
                <a:sym typeface="Roboto"/>
              </a:rPr>
              <a:t/>
            </a:r>
            <a:br>
              <a:rPr lang="en-US" sz="1000" b="0" spc="24" dirty="0" smtClean="0">
                <a:latin typeface="Verdana"/>
                <a:cs typeface="Verdana"/>
                <a:sym typeface="Roboto"/>
              </a:rPr>
            </a:br>
            <a:r>
              <a:rPr lang="en-US" sz="1000" b="0" spc="24" dirty="0" smtClean="0">
                <a:latin typeface="Verdana"/>
                <a:cs typeface="Verdana"/>
                <a:sym typeface="Roboto"/>
              </a:rPr>
              <a:t/>
            </a:r>
            <a:br>
              <a:rPr lang="en-US" sz="1000" b="0" spc="24" dirty="0" smtClean="0">
                <a:latin typeface="Verdana"/>
                <a:cs typeface="Verdana"/>
                <a:sym typeface="Roboto"/>
              </a:rPr>
            </a:br>
            <a:r>
              <a:rPr lang="en-US" sz="1000" b="0" spc="24" dirty="0" err="1" smtClean="0">
                <a:latin typeface="Verdana"/>
                <a:cs typeface="Verdana"/>
                <a:sym typeface="Roboto"/>
              </a:rPr>
              <a:t>Economía</a:t>
            </a:r>
            <a:r>
              <a:rPr lang="en-US" sz="1000" b="0" spc="24" dirty="0" smtClean="0">
                <a:latin typeface="Verdana"/>
                <a:cs typeface="Verdana"/>
                <a:sym typeface="Roboto"/>
              </a:rPr>
              <a:t> </a:t>
            </a:r>
            <a:r>
              <a:rPr lang="en-US" sz="1000" b="0" spc="24" dirty="0" err="1">
                <a:latin typeface="Verdana"/>
                <a:cs typeface="Verdana"/>
                <a:sym typeface="Roboto"/>
              </a:rPr>
              <a:t>conductual</a:t>
            </a:r>
            <a:r>
              <a:rPr lang="en-US" sz="1000" b="0" spc="24" dirty="0">
                <a:latin typeface="Verdana"/>
                <a:cs typeface="Verdana"/>
                <a:sym typeface="Roboto"/>
              </a:rPr>
              <a:t>:</a:t>
            </a:r>
            <a:br>
              <a:rPr lang="en-US" sz="1000" b="0" spc="24" dirty="0">
                <a:latin typeface="Verdana"/>
                <a:cs typeface="Verdana"/>
                <a:sym typeface="Roboto"/>
              </a:rPr>
            </a:br>
            <a:r>
              <a:rPr lang="en-US" sz="1000" b="0" spc="24" dirty="0">
                <a:latin typeface="Verdana"/>
                <a:cs typeface="Verdana"/>
                <a:sym typeface="Roboto"/>
              </a:rPr>
              <a:t/>
            </a:r>
            <a:br>
              <a:rPr lang="en-US" sz="1000" b="0" spc="24" dirty="0">
                <a:latin typeface="Verdana"/>
                <a:cs typeface="Verdana"/>
                <a:sym typeface="Roboto"/>
              </a:rPr>
            </a:br>
            <a:r>
              <a:rPr lang="en-US" sz="1000" b="0" spc="24" dirty="0">
                <a:latin typeface="Verdana"/>
                <a:cs typeface="Verdana"/>
                <a:sym typeface="Roboto"/>
              </a:rPr>
              <a:t>- El </a:t>
            </a:r>
            <a:r>
              <a:rPr lang="en-US" sz="1000" b="0" spc="24" dirty="0" err="1">
                <a:latin typeface="Verdana"/>
                <a:cs typeface="Verdana"/>
                <a:sym typeface="Roboto"/>
              </a:rPr>
              <a:t>ser</a:t>
            </a:r>
            <a:r>
              <a:rPr lang="en-US" sz="1000" b="0" spc="24" dirty="0">
                <a:latin typeface="Verdana"/>
                <a:cs typeface="Verdana"/>
                <a:sym typeface="Roboto"/>
              </a:rPr>
              <a:t> </a:t>
            </a:r>
            <a:r>
              <a:rPr lang="en-US" sz="1000" b="0" spc="24" dirty="0" err="1">
                <a:latin typeface="Verdana"/>
                <a:cs typeface="Verdana"/>
                <a:sym typeface="Roboto"/>
              </a:rPr>
              <a:t>humano</a:t>
            </a:r>
            <a:r>
              <a:rPr lang="en-US" sz="1000" b="0" spc="24" dirty="0">
                <a:latin typeface="Verdana"/>
                <a:cs typeface="Verdana"/>
                <a:sym typeface="Roboto"/>
              </a:rPr>
              <a:t> </a:t>
            </a:r>
            <a:r>
              <a:rPr lang="en-US" sz="1000" b="0" spc="24" dirty="0" err="1">
                <a:latin typeface="Verdana"/>
                <a:cs typeface="Verdana"/>
                <a:sym typeface="Roboto"/>
              </a:rPr>
              <a:t>es</a:t>
            </a:r>
            <a:r>
              <a:rPr lang="en-US" sz="1000" b="0" spc="24" dirty="0">
                <a:latin typeface="Verdana"/>
                <a:cs typeface="Verdana"/>
                <a:sym typeface="Roboto"/>
              </a:rPr>
              <a:t> </a:t>
            </a:r>
            <a:r>
              <a:rPr lang="en-US" sz="1000" b="0" spc="24" dirty="0" err="1">
                <a:latin typeface="Verdana"/>
                <a:cs typeface="Verdana"/>
                <a:sym typeface="Roboto"/>
              </a:rPr>
              <a:t>influenciable</a:t>
            </a:r>
            <a:r>
              <a:rPr lang="en-US" sz="1000" b="0" spc="24" dirty="0">
                <a:latin typeface="Verdana"/>
                <a:cs typeface="Verdana"/>
                <a:sym typeface="Roboto"/>
              </a:rPr>
              <a:t> y no </a:t>
            </a:r>
            <a:r>
              <a:rPr lang="en-US" sz="1000" b="0" spc="24" dirty="0" err="1">
                <a:latin typeface="Verdana"/>
                <a:cs typeface="Verdana"/>
                <a:sym typeface="Roboto"/>
              </a:rPr>
              <a:t>es</a:t>
            </a:r>
            <a:r>
              <a:rPr lang="en-US" sz="1000" b="0" spc="24" dirty="0">
                <a:latin typeface="Verdana"/>
                <a:cs typeface="Verdana"/>
                <a:sym typeface="Roboto"/>
              </a:rPr>
              <a:t> </a:t>
            </a:r>
            <a:r>
              <a:rPr lang="en-US" sz="1000" b="0" spc="24" dirty="0" err="1">
                <a:latin typeface="Verdana"/>
                <a:cs typeface="Verdana"/>
                <a:sym typeface="Roboto"/>
              </a:rPr>
              <a:t>racional</a:t>
            </a:r>
            <a:r>
              <a:rPr lang="en-US" sz="1000" b="0" spc="24" dirty="0">
                <a:latin typeface="Verdana"/>
                <a:cs typeface="Verdana"/>
                <a:sym typeface="Roboto"/>
              </a:rPr>
              <a:t>;</a:t>
            </a:r>
            <a:br>
              <a:rPr lang="en-US" sz="1000" b="0" spc="24" dirty="0">
                <a:latin typeface="Verdana"/>
                <a:cs typeface="Verdana"/>
                <a:sym typeface="Roboto"/>
              </a:rPr>
            </a:br>
            <a:r>
              <a:rPr lang="en-US" sz="1000" b="0" spc="24" dirty="0">
                <a:latin typeface="Verdana"/>
                <a:cs typeface="Verdana"/>
                <a:sym typeface="Roboto"/>
              </a:rPr>
              <a:t/>
            </a:r>
            <a:br>
              <a:rPr lang="en-US" sz="1000" b="0" spc="24" dirty="0">
                <a:latin typeface="Verdana"/>
                <a:cs typeface="Verdana"/>
                <a:sym typeface="Roboto"/>
              </a:rPr>
            </a:br>
            <a:r>
              <a:rPr lang="en-US" sz="1000" b="0" spc="24" dirty="0">
                <a:latin typeface="Verdana"/>
                <a:cs typeface="Verdana"/>
                <a:sym typeface="Roboto"/>
              </a:rPr>
              <a:t>- El </a:t>
            </a:r>
            <a:r>
              <a:rPr lang="en-US" sz="1000" b="0" spc="24" dirty="0" err="1">
                <a:latin typeface="Verdana"/>
                <a:cs typeface="Verdana"/>
                <a:sym typeface="Roboto"/>
              </a:rPr>
              <a:t>contexto</a:t>
            </a:r>
            <a:r>
              <a:rPr lang="en-US" sz="1000" b="0" spc="24" dirty="0">
                <a:latin typeface="Verdana"/>
                <a:cs typeface="Verdana"/>
                <a:sym typeface="Roboto"/>
              </a:rPr>
              <a:t> de </a:t>
            </a:r>
            <a:r>
              <a:rPr lang="en-US" sz="1000" b="0" spc="24" dirty="0" err="1">
                <a:latin typeface="Verdana"/>
                <a:cs typeface="Verdana"/>
                <a:sym typeface="Roboto"/>
              </a:rPr>
              <a:t>una</a:t>
            </a:r>
            <a:r>
              <a:rPr lang="en-US" sz="1000" b="0" spc="24" dirty="0">
                <a:latin typeface="Verdana"/>
                <a:cs typeface="Verdana"/>
                <a:sym typeface="Roboto"/>
              </a:rPr>
              <a:t> </a:t>
            </a:r>
            <a:r>
              <a:rPr lang="en-US" sz="1000" b="0" spc="24" dirty="0" err="1">
                <a:latin typeface="Verdana"/>
                <a:cs typeface="Verdana"/>
                <a:sym typeface="Roboto"/>
              </a:rPr>
              <a:t>situación</a:t>
            </a:r>
            <a:r>
              <a:rPr lang="en-US" sz="1000" b="0" spc="24" dirty="0">
                <a:latin typeface="Verdana"/>
                <a:cs typeface="Verdana"/>
                <a:sym typeface="Roboto"/>
              </a:rPr>
              <a:t> </a:t>
            </a:r>
            <a:r>
              <a:rPr lang="en-US" sz="1000" b="0" spc="24" dirty="0" err="1">
                <a:latin typeface="Verdana"/>
                <a:cs typeface="Verdana"/>
                <a:sym typeface="Roboto"/>
              </a:rPr>
              <a:t>afecta</a:t>
            </a:r>
            <a:r>
              <a:rPr lang="en-US" sz="1000" b="0" spc="24" dirty="0">
                <a:latin typeface="Verdana"/>
                <a:cs typeface="Verdana"/>
                <a:sym typeface="Roboto"/>
              </a:rPr>
              <a:t> la </a:t>
            </a:r>
            <a:r>
              <a:rPr lang="en-US" sz="1000" b="0" spc="24" dirty="0" err="1">
                <a:latin typeface="Verdana"/>
                <a:cs typeface="Verdana"/>
                <a:sym typeface="Roboto"/>
              </a:rPr>
              <a:t>decisión</a:t>
            </a:r>
            <a:r>
              <a:rPr lang="en-US" sz="1000" b="0" spc="24" dirty="0">
                <a:latin typeface="Verdana"/>
                <a:cs typeface="Verdana"/>
                <a:sym typeface="Roboto"/>
              </a:rPr>
              <a:t>; y,</a:t>
            </a:r>
            <a:br>
              <a:rPr lang="en-US" sz="1000" b="0" spc="24" dirty="0">
                <a:latin typeface="Verdana"/>
                <a:cs typeface="Verdana"/>
                <a:sym typeface="Roboto"/>
              </a:rPr>
            </a:br>
            <a:r>
              <a:rPr lang="en-US" sz="1000" b="0" spc="24" dirty="0">
                <a:latin typeface="Verdana"/>
                <a:cs typeface="Verdana"/>
                <a:sym typeface="Roboto"/>
              </a:rPr>
              <a:t/>
            </a:r>
            <a:br>
              <a:rPr lang="en-US" sz="1000" b="0" spc="24" dirty="0">
                <a:latin typeface="Verdana"/>
                <a:cs typeface="Verdana"/>
                <a:sym typeface="Roboto"/>
              </a:rPr>
            </a:br>
            <a:r>
              <a:rPr lang="en-US" sz="1000" b="0" spc="24" dirty="0">
                <a:latin typeface="Verdana"/>
                <a:cs typeface="Verdana"/>
                <a:sym typeface="Roboto"/>
              </a:rPr>
              <a:t>- </a:t>
            </a:r>
            <a:r>
              <a:rPr lang="en-US" sz="1000" b="0" spc="24" dirty="0" err="1">
                <a:latin typeface="Verdana"/>
                <a:cs typeface="Verdana"/>
                <a:sym typeface="Roboto"/>
              </a:rPr>
              <a:t>Convergencia</a:t>
            </a:r>
            <a:r>
              <a:rPr lang="en-US" sz="1000" b="0" spc="24" dirty="0">
                <a:latin typeface="Verdana"/>
                <a:cs typeface="Verdana"/>
                <a:sym typeface="Roboto"/>
              </a:rPr>
              <a:t> con </a:t>
            </a:r>
            <a:r>
              <a:rPr lang="en-US" sz="1000" b="0" spc="24" dirty="0" err="1">
                <a:latin typeface="Verdana"/>
                <a:cs typeface="Verdana"/>
                <a:sym typeface="Roboto"/>
              </a:rPr>
              <a:t>otras</a:t>
            </a:r>
            <a:r>
              <a:rPr lang="en-US" sz="1000" b="0" spc="24" dirty="0">
                <a:latin typeface="Verdana"/>
                <a:cs typeface="Verdana"/>
                <a:sym typeface="Roboto"/>
              </a:rPr>
              <a:t> </a:t>
            </a:r>
            <a:r>
              <a:rPr lang="en-US" sz="1000" b="0" spc="24" dirty="0" err="1">
                <a:latin typeface="Verdana"/>
                <a:cs typeface="Verdana"/>
              </a:rPr>
              <a:t>ciencias</a:t>
            </a:r>
            <a:r>
              <a:rPr lang="en-US" sz="1000" b="0" spc="24" dirty="0">
                <a:latin typeface="Verdana"/>
                <a:cs typeface="Verdana"/>
              </a:rPr>
              <a:t>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4945192" y="894083"/>
            <a:ext cx="2776744" cy="3495829"/>
          </a:xfrm>
        </p:spPr>
        <p:txBody>
          <a:bodyPr/>
          <a:lstStyle/>
          <a:p>
            <a:endParaRPr lang="es-ES_tradnl" sz="1000" dirty="0">
              <a:latin typeface="Verdana"/>
              <a:cs typeface="Verdana"/>
            </a:endParaRPr>
          </a:p>
          <a:p>
            <a:endParaRPr lang="es-ES_tradnl" sz="1000" dirty="0">
              <a:latin typeface="Verdana"/>
              <a:cs typeface="Verdana"/>
            </a:endParaRPr>
          </a:p>
          <a:p>
            <a:r>
              <a:rPr lang="es-ES_tradnl" sz="1000" dirty="0" err="1">
                <a:latin typeface="Verdana"/>
                <a:cs typeface="Verdana"/>
              </a:rPr>
              <a:t>Nudge</a:t>
            </a:r>
            <a:r>
              <a:rPr lang="es-ES_tradnl" sz="1000" dirty="0">
                <a:latin typeface="Verdana"/>
                <a:cs typeface="Verdana"/>
              </a:rPr>
              <a:t>: </a:t>
            </a:r>
            <a:r>
              <a:rPr lang="es-ES_tradnl" sz="1000" i="1" dirty="0">
                <a:latin typeface="Verdana"/>
                <a:cs typeface="Verdana"/>
              </a:rPr>
              <a:t>cualquier aspecto de la arquitectura de decisiones, que altera la conducta humana de forma predecible sin prohibir alguna de las opciones o modificando significativamente los incentivos económicos. Para ser categorizado como un </a:t>
            </a:r>
            <a:r>
              <a:rPr lang="es-ES_tradnl" sz="1000" i="1" dirty="0" err="1">
                <a:latin typeface="Verdana"/>
                <a:cs typeface="Verdana"/>
              </a:rPr>
              <a:t>nudge</a:t>
            </a:r>
            <a:r>
              <a:rPr lang="es-ES_tradnl" sz="1000" i="1" dirty="0">
                <a:latin typeface="Verdana"/>
                <a:cs typeface="Verdana"/>
              </a:rPr>
              <a:t>, el estímulo debe ser fácil y sin costo para evitar. El </a:t>
            </a:r>
            <a:r>
              <a:rPr lang="es-ES_tradnl" sz="1000" i="1" dirty="0" err="1">
                <a:latin typeface="Verdana"/>
                <a:cs typeface="Verdana"/>
              </a:rPr>
              <a:t>nudge</a:t>
            </a:r>
            <a:r>
              <a:rPr lang="es-ES_tradnl" sz="1000" i="1" dirty="0">
                <a:latin typeface="Verdana"/>
                <a:cs typeface="Verdana"/>
              </a:rPr>
              <a:t> no es obligatorio. Mercadear fruta al nivel de la vista cuenta como un </a:t>
            </a:r>
            <a:r>
              <a:rPr lang="es-ES_tradnl" sz="1000" i="1" dirty="0" err="1">
                <a:latin typeface="Verdana"/>
                <a:cs typeface="Verdana"/>
              </a:rPr>
              <a:t>nudge</a:t>
            </a:r>
            <a:r>
              <a:rPr lang="es-ES_tradnl" sz="1000" i="1" dirty="0">
                <a:latin typeface="Verdana"/>
                <a:cs typeface="Verdana"/>
              </a:rPr>
              <a:t>. Prohibir comida chatarra, no</a:t>
            </a:r>
            <a:r>
              <a:rPr lang="en-US" sz="1000" dirty="0">
                <a:latin typeface="Verdana"/>
                <a:cs typeface="Verdana"/>
              </a:rPr>
              <a:t>.</a:t>
            </a:r>
            <a:br>
              <a:rPr lang="en-US" sz="1000" dirty="0">
                <a:latin typeface="Verdana"/>
                <a:cs typeface="Verdana"/>
              </a:rPr>
            </a:br>
            <a:r>
              <a:rPr lang="en-US" sz="1000" dirty="0">
                <a:latin typeface="Verdana"/>
                <a:cs typeface="Verdana"/>
              </a:rPr>
              <a:t> </a:t>
            </a:r>
            <a:br>
              <a:rPr lang="en-US" sz="1000" dirty="0">
                <a:latin typeface="Verdana"/>
                <a:cs typeface="Verdana"/>
              </a:rPr>
            </a:br>
            <a:r>
              <a:rPr lang="en-US" sz="1000" dirty="0" smtClean="0">
                <a:latin typeface="Verdana"/>
                <a:cs typeface="Verdana"/>
              </a:rPr>
              <a:t>(</a:t>
            </a:r>
            <a:r>
              <a:rPr lang="en-US" sz="1000" dirty="0" err="1" smtClean="0">
                <a:latin typeface="Verdana"/>
                <a:cs typeface="Verdana"/>
              </a:rPr>
              <a:t>Thaler</a:t>
            </a:r>
            <a:r>
              <a:rPr lang="en-US" sz="1000" dirty="0" smtClean="0">
                <a:latin typeface="Verdana"/>
                <a:cs typeface="Verdana"/>
              </a:rPr>
              <a:t> &amp; </a:t>
            </a:r>
            <a:r>
              <a:rPr lang="en-US" sz="1000" dirty="0" err="1" smtClean="0">
                <a:latin typeface="Verdana"/>
                <a:cs typeface="Verdana"/>
              </a:rPr>
              <a:t>Sunstein</a:t>
            </a:r>
            <a:r>
              <a:rPr lang="en-US" sz="1000" dirty="0">
                <a:latin typeface="Verdana"/>
                <a:cs typeface="Verdana"/>
              </a:rPr>
              <a:t>, 2009)</a:t>
            </a:r>
            <a:r>
              <a:rPr lang="es-ES_tradnl" sz="1000" dirty="0">
                <a:latin typeface="Verdana"/>
                <a:cs typeface="Verdana"/>
              </a:rPr>
              <a:t/>
            </a:r>
            <a:br>
              <a:rPr lang="es-ES_tradnl" sz="1000" dirty="0">
                <a:latin typeface="Verdana"/>
                <a:cs typeface="Verdana"/>
              </a:rPr>
            </a:b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618393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05666" y="765699"/>
            <a:ext cx="2776744" cy="491624"/>
          </a:xfrm>
        </p:spPr>
        <p:txBody>
          <a:bodyPr>
            <a:noAutofit/>
          </a:bodyPr>
          <a:lstStyle/>
          <a:p>
            <a:endParaRPr lang="es-ES_tradnl" dirty="0"/>
          </a:p>
        </p:txBody>
      </p:sp>
      <p:pic>
        <p:nvPicPr>
          <p:cNvPr id="3" name="Picture 2" descr="lucerne-trash-gam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4" y="867909"/>
            <a:ext cx="3971104" cy="3102425"/>
          </a:xfrm>
          <a:prstGeom prst="rect">
            <a:avLst/>
          </a:prstGeom>
        </p:spPr>
      </p:pic>
      <p:pic>
        <p:nvPicPr>
          <p:cNvPr id="6" name="Picture 5" descr="tobaccocontrol-2013-051509-F3.larg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655" y="1693213"/>
            <a:ext cx="4085320" cy="24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008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Raleway Light"/>
        <a:ea typeface="Raleway Light"/>
        <a:cs typeface="Raleway Light"/>
      </a:majorFont>
      <a:minorFont>
        <a:latin typeface="Raleway Light"/>
        <a:ea typeface="Raleway Light"/>
        <a:cs typeface="Raleway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65100" dist="120225" dir="2705541" rotWithShape="0">
              <a:srgbClr val="A6AAA9">
                <a:alpha val="17801"/>
              </a:srgbClr>
            </a:outerShdw>
          </a:effectLst>
        </a:effectStyle>
        <a:effectStyle>
          <a:effectLst>
            <a:outerShdw blurRad="165100" dist="120225" dir="2705541" rotWithShape="0">
              <a:srgbClr val="A6AAA9">
                <a:alpha val="17801"/>
              </a:srgbClr>
            </a:outerShdw>
          </a:effectLst>
        </a:effectStyle>
        <a:effectStyle>
          <a:effectLst>
            <a:outerShdw blurRad="165100" dist="120225" dir="2705541" rotWithShape="0">
              <a:srgbClr val="A6AAA9">
                <a:alpha val="17801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>
                <a:hueOff val="2738966"/>
                <a:satOff val="-43492"/>
                <a:lumOff val="5111"/>
              </a:schemeClr>
            </a:gs>
            <a:gs pos="48738">
              <a:srgbClr val="865BE7"/>
            </a:gs>
            <a:gs pos="100000">
              <a:schemeClr val="accent1">
                <a:hueOff val="267104"/>
                <a:satOff val="2937"/>
                <a:lumOff val="6922"/>
              </a:schemeClr>
            </a:gs>
          </a:gsLst>
          <a:lin ang="6888723" scaled="0"/>
        </a:gradFill>
        <a:ln w="12700" cap="flat">
          <a:noFill/>
          <a:miter lim="400000"/>
        </a:ln>
        <a:effectLst>
          <a:outerShdw blurRad="165100" dist="120225" dir="2705541" rotWithShape="0">
            <a:srgbClr val="A6AAA9">
              <a:alpha val="17801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93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1F2025"/>
            </a:solidFill>
            <a:effectLst/>
            <a:uFillTx/>
            <a:latin typeface="Raleway"/>
            <a:ea typeface="Raleway"/>
            <a:cs typeface="Raleway"/>
            <a:sym typeface="Raleway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Raleway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Raleway Light"/>
        <a:ea typeface="Raleway Light"/>
        <a:cs typeface="Raleway Light"/>
      </a:majorFont>
      <a:minorFont>
        <a:latin typeface="Raleway Light"/>
        <a:ea typeface="Raleway Light"/>
        <a:cs typeface="Raleway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65100" dist="120225" dir="2705541" rotWithShape="0">
              <a:srgbClr val="A6AAA9">
                <a:alpha val="17801"/>
              </a:srgbClr>
            </a:outerShdw>
          </a:effectLst>
        </a:effectStyle>
        <a:effectStyle>
          <a:effectLst>
            <a:outerShdw blurRad="165100" dist="120225" dir="2705541" rotWithShape="0">
              <a:srgbClr val="A6AAA9">
                <a:alpha val="17801"/>
              </a:srgbClr>
            </a:outerShdw>
          </a:effectLst>
        </a:effectStyle>
        <a:effectStyle>
          <a:effectLst>
            <a:outerShdw blurRad="165100" dist="120225" dir="2705541" rotWithShape="0">
              <a:srgbClr val="A6AAA9">
                <a:alpha val="17801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>
                <a:hueOff val="2738966"/>
                <a:satOff val="-43492"/>
                <a:lumOff val="5111"/>
              </a:schemeClr>
            </a:gs>
            <a:gs pos="48738">
              <a:srgbClr val="865BE7"/>
            </a:gs>
            <a:gs pos="100000">
              <a:schemeClr val="accent1">
                <a:hueOff val="267104"/>
                <a:satOff val="2937"/>
                <a:lumOff val="6922"/>
              </a:schemeClr>
            </a:gs>
          </a:gsLst>
          <a:lin ang="6888723" scaled="0"/>
        </a:gradFill>
        <a:ln w="12700" cap="flat">
          <a:noFill/>
          <a:miter lim="400000"/>
        </a:ln>
        <a:effectLst>
          <a:outerShdw blurRad="165100" dist="120225" dir="2705541" rotWithShape="0">
            <a:srgbClr val="A6AAA9">
              <a:alpha val="17801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93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1F2025"/>
            </a:solidFill>
            <a:effectLst/>
            <a:uFillTx/>
            <a:latin typeface="Raleway"/>
            <a:ea typeface="Raleway"/>
            <a:cs typeface="Raleway"/>
            <a:sym typeface="Raleway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Raleway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524</TotalTime>
  <Words>287</Words>
  <Application>Microsoft Macintosh PowerPoint</Application>
  <PresentationFormat>On-screen Show (16:9)</PresentationFormat>
  <Paragraphs>33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Helvetica</vt:lpstr>
      <vt:lpstr>Raleway</vt:lpstr>
      <vt:lpstr>Raleway Light</vt:lpstr>
      <vt:lpstr>Roboto</vt:lpstr>
      <vt:lpstr>Verdana</vt:lpstr>
      <vt:lpstr>Arial</vt:lpstr>
      <vt:lpstr>White</vt:lpstr>
      <vt:lpstr>Nudges o “empujoncitos” para eliminar los sesgos de los turistas que viajan a la República Dominicana  Luis Arcalá R.</vt:lpstr>
      <vt:lpstr>Turismo dominicano en cifras</vt:lpstr>
      <vt:lpstr>A Series of Unfortunate Events</vt:lpstr>
      <vt:lpstr>Problema Económico</vt:lpstr>
      <vt:lpstr>PowerPoint Presentation</vt:lpstr>
      <vt:lpstr>Availability Bias – Sesgo de disponibilidad</vt:lpstr>
      <vt:lpstr>Availability Bias – Sesgo de disponibilidad</vt:lpstr>
      <vt:lpstr>Nociones generales   Economía conductual:  - El ser humano es influenciable y no es racional;  - El contexto de una situación afecta la decisión; y,  - Convergencia con otras ciencias.</vt:lpstr>
      <vt:lpstr>PowerPoint Presentation</vt:lpstr>
      <vt:lpstr>Debiasing - Corrección del sesgo  Implementación de nudges en el sector turístico </vt:lpstr>
      <vt:lpstr>Gracias!</vt:lpstr>
    </vt:vector>
  </TitlesOfParts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187</cp:revision>
  <dcterms:created xsi:type="dcterms:W3CDTF">2017-07-03T14:56:03Z</dcterms:created>
  <dcterms:modified xsi:type="dcterms:W3CDTF">2019-07-31T14:58:23Z</dcterms:modified>
</cp:coreProperties>
</file>